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1037" r:id="rId5"/>
    <p:sldId id="1033" r:id="rId6"/>
    <p:sldId id="1014" r:id="rId7"/>
    <p:sldId id="1039" r:id="rId8"/>
    <p:sldId id="1044" r:id="rId9"/>
    <p:sldId id="1045" r:id="rId10"/>
    <p:sldId id="1046" r:id="rId11"/>
    <p:sldId id="1048" r:id="rId12"/>
    <p:sldId id="1049" r:id="rId13"/>
    <p:sldId id="1050" r:id="rId14"/>
    <p:sldId id="1057" r:id="rId15"/>
    <p:sldId id="1051" r:id="rId16"/>
    <p:sldId id="1032" r:id="rId17"/>
    <p:sldId id="103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Kaczynski" initials="M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0B7"/>
    <a:srgbClr val="808080"/>
    <a:srgbClr val="C3C3C3"/>
    <a:srgbClr val="FEA32B"/>
    <a:srgbClr val="6D2179"/>
    <a:srgbClr val="A4BFBA"/>
    <a:srgbClr val="02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9FDE7-0F4E-4C79-8096-F993D70B615D}" v="2" dt="2023-02-03T08:09:25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/>
    <p:restoredTop sz="86408"/>
  </p:normalViewPr>
  <p:slideViewPr>
    <p:cSldViewPr snapToGrid="0">
      <p:cViewPr varScale="1">
        <p:scale>
          <a:sx n="57" d="100"/>
          <a:sy n="57" d="100"/>
        </p:scale>
        <p:origin x="11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EC3A8-57BE-435E-90CA-F1F18F0C22E1}" type="datetimeFigureOut">
              <a:rPr lang="pl-PL" smtClean="0"/>
              <a:t>24.03.2023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40E2A-BE9C-46FA-9B16-319D4D28EA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72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40E2A-BE9C-46FA-9B16-319D4D28EA5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55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40E2A-BE9C-46FA-9B16-319D4D28EA5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50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40E2A-BE9C-46FA-9B16-319D4D28EA5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59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40E2A-BE9C-46FA-9B16-319D4D28EA5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71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l-PL" sz="1200" dirty="0">
                <a:solidFill>
                  <a:schemeClr val="accent2">
                    <a:lumMod val="50000"/>
                  </a:schemeClr>
                </a:solidFill>
              </a:rPr>
              <a:t>POPC: 4, 7, 9, 12, 14, 18</a:t>
            </a:r>
          </a:p>
          <a:p>
            <a:pPr lvl="1"/>
            <a:r>
              <a:rPr lang="pl-PL" sz="1200" dirty="0">
                <a:solidFill>
                  <a:schemeClr val="accent2">
                    <a:lumMod val="50000"/>
                  </a:schemeClr>
                </a:solidFill>
              </a:rPr>
              <a:t>Wykon: 7, 12, 15, 18, 19, 20</a:t>
            </a: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40E2A-BE9C-46FA-9B16-319D4D28EA5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58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18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umberto-FewHpO4VC9Y-unsplas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0"/>
          </a:xfrm>
          <a:prstGeom prst="rect">
            <a:avLst/>
          </a:prstGeom>
        </p:spPr>
      </p:pic>
      <p:pic>
        <p:nvPicPr>
          <p:cNvPr id="5" name="Obraz 4" descr="NEXERA_Logo_RGB_ColourVersi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537" y="2471805"/>
            <a:ext cx="4717497" cy="19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śród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5180476"/>
            <a:ext cx="8175252" cy="663794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81060" y="893763"/>
            <a:ext cx="10248903" cy="2063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pl-PL"/>
              <a:t>Nowe możliwości cyfrowego świata.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81060" y="5261953"/>
            <a:ext cx="5634038" cy="4857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0" i="0" baseline="0">
                <a:solidFill>
                  <a:srgbClr val="021E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Miejsce, data</a:t>
            </a:r>
          </a:p>
        </p:txBody>
      </p:sp>
      <p:sp>
        <p:nvSpPr>
          <p:cNvPr id="9" name="Owal 8"/>
          <p:cNvSpPr/>
          <p:nvPr userDrawn="1"/>
        </p:nvSpPr>
        <p:spPr>
          <a:xfrm>
            <a:off x="7793644" y="5177384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0" y="6001948"/>
            <a:ext cx="6463092" cy="405278"/>
          </a:xfrm>
          <a:prstGeom prst="rect">
            <a:avLst/>
          </a:prstGeom>
          <a:solidFill>
            <a:srgbClr val="6D21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/>
          <p:cNvSpPr/>
          <p:nvPr userDrawn="1"/>
        </p:nvSpPr>
        <p:spPr>
          <a:xfrm>
            <a:off x="6245231" y="5998857"/>
            <a:ext cx="408369" cy="4083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 userDrawn="1"/>
        </p:nvSpPr>
        <p:spPr>
          <a:xfrm>
            <a:off x="1" y="4782181"/>
            <a:ext cx="5646702" cy="405278"/>
          </a:xfrm>
          <a:prstGeom prst="rect">
            <a:avLst/>
          </a:prstGeom>
          <a:solidFill>
            <a:srgbClr val="FEA3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/>
          <p:cNvSpPr/>
          <p:nvPr userDrawn="1"/>
        </p:nvSpPr>
        <p:spPr>
          <a:xfrm>
            <a:off x="5422498" y="4779090"/>
            <a:ext cx="408369" cy="4083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/>
          <p:nvPr userDrawn="1"/>
        </p:nvCxnSpPr>
        <p:spPr>
          <a:xfrm>
            <a:off x="11041529" y="5080000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 userDrawn="1"/>
        </p:nvCxnSpPr>
        <p:spPr>
          <a:xfrm>
            <a:off x="406399" y="4455459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 userDrawn="1"/>
        </p:nvCxnSpPr>
        <p:spPr>
          <a:xfrm>
            <a:off x="7010400" y="6128870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1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headlin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0" hasCustomPrompt="1"/>
          </p:nvPr>
        </p:nvSpPr>
        <p:spPr>
          <a:xfrm>
            <a:off x="614363" y="3236989"/>
            <a:ext cx="6229350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1" spc="300">
                <a:solidFill>
                  <a:srgbClr val="021E2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/>
              <a:t>Nowe możliwości cyfrowego świata.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42291" y="6346518"/>
            <a:ext cx="582561" cy="32958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fld id="{CBE329B0-ED86-DB41-A94C-3952D89092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0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tekstem ciągł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-1" y="279771"/>
            <a:ext cx="9517529" cy="663794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 userDrawn="1"/>
        </p:nvSpPr>
        <p:spPr>
          <a:xfrm>
            <a:off x="9168232" y="276679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14"/>
          <p:cNvSpPr>
            <a:spLocks noGrp="1"/>
          </p:cNvSpPr>
          <p:nvPr>
            <p:ph sz="quarter" idx="14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7" hasCustomPrompt="1"/>
          </p:nvPr>
        </p:nvSpPr>
        <p:spPr>
          <a:xfrm>
            <a:off x="718457" y="1418547"/>
            <a:ext cx="10797949" cy="48663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 dirty="0"/>
              <a:t>Tu należy dodać tekst ciągły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9852174" y="220424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 userDrawn="1"/>
        </p:nvSpPr>
        <p:spPr>
          <a:xfrm>
            <a:off x="1" y="940171"/>
            <a:ext cx="5528234" cy="195358"/>
          </a:xfrm>
          <a:prstGeom prst="rect">
            <a:avLst/>
          </a:prstGeom>
          <a:solidFill>
            <a:srgbClr val="6D21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D2179"/>
              </a:solidFill>
            </a:endParaRPr>
          </a:p>
        </p:txBody>
      </p:sp>
      <p:sp>
        <p:nvSpPr>
          <p:cNvPr id="13" name="Owal 12"/>
          <p:cNvSpPr/>
          <p:nvPr userDrawn="1"/>
        </p:nvSpPr>
        <p:spPr>
          <a:xfrm>
            <a:off x="5368691" y="937081"/>
            <a:ext cx="211437" cy="20591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5"/>
          <p:cNvSpPr txBox="1">
            <a:spLocks/>
          </p:cNvSpPr>
          <p:nvPr userDrawn="1"/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rgbClr val="021E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E329B0-ED86-DB41-A94C-3952D890929F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7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z tekstem ciągł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-1" y="279771"/>
            <a:ext cx="9517529" cy="663794"/>
          </a:xfrm>
          <a:prstGeom prst="rect">
            <a:avLst/>
          </a:prstGeom>
          <a:solidFill>
            <a:srgbClr val="FEA3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 userDrawn="1"/>
        </p:nvSpPr>
        <p:spPr>
          <a:xfrm>
            <a:off x="9168232" y="276679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14"/>
          <p:cNvSpPr>
            <a:spLocks noGrp="1"/>
          </p:cNvSpPr>
          <p:nvPr>
            <p:ph sz="quarter" idx="14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7" hasCustomPrompt="1"/>
          </p:nvPr>
        </p:nvSpPr>
        <p:spPr>
          <a:xfrm>
            <a:off x="718458" y="1418547"/>
            <a:ext cx="5429054" cy="48663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1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 dirty="0"/>
              <a:t>Tu należy dodać tekst ciągły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Prostokąt 11"/>
          <p:cNvSpPr/>
          <p:nvPr userDrawn="1"/>
        </p:nvSpPr>
        <p:spPr>
          <a:xfrm>
            <a:off x="1" y="940171"/>
            <a:ext cx="5528234" cy="195358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D2179"/>
              </a:solidFill>
            </a:endParaRPr>
          </a:p>
        </p:txBody>
      </p:sp>
      <p:sp>
        <p:nvSpPr>
          <p:cNvPr id="13" name="Owal 12"/>
          <p:cNvSpPr/>
          <p:nvPr userDrawn="1"/>
        </p:nvSpPr>
        <p:spPr>
          <a:xfrm>
            <a:off x="5368691" y="937081"/>
            <a:ext cx="211437" cy="20591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4"/>
          <p:cNvSpPr>
            <a:spLocks noGrp="1"/>
          </p:cNvSpPr>
          <p:nvPr>
            <p:ph type="pic" sz="quarter" idx="19" hasCustomPrompt="1"/>
          </p:nvPr>
        </p:nvSpPr>
        <p:spPr>
          <a:xfrm>
            <a:off x="6782528" y="1418547"/>
            <a:ext cx="4863965" cy="48635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798196"/>
                </a:solidFill>
              </a:defRPr>
            </a:lvl1pPr>
          </a:lstStyle>
          <a:p>
            <a:r>
              <a:rPr lang="pl-PL" b="0" i="0">
                <a:latin typeface="Arial" charset="0"/>
                <a:ea typeface="Arial" charset="0"/>
                <a:cs typeface="Arial" charset="0"/>
              </a:rPr>
              <a:t>Po kliknięciu należy wstawić obraz</a:t>
            </a:r>
          </a:p>
          <a:p>
            <a:endParaRPr lang="pl-PL"/>
          </a:p>
        </p:txBody>
      </p:sp>
      <p:cxnSp>
        <p:nvCxnSpPr>
          <p:cNvPr id="15" name="Łącznik prosty 14"/>
          <p:cNvCxnSpPr/>
          <p:nvPr userDrawn="1"/>
        </p:nvCxnSpPr>
        <p:spPr>
          <a:xfrm>
            <a:off x="9852174" y="220424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numeru slajdu 5"/>
          <p:cNvSpPr txBox="1">
            <a:spLocks/>
          </p:cNvSpPr>
          <p:nvPr userDrawn="1"/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rgbClr val="021E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E329B0-ED86-DB41-A94C-3952D890929F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w punktorach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 hasCustomPrompt="1"/>
          </p:nvPr>
        </p:nvSpPr>
        <p:spPr>
          <a:xfrm>
            <a:off x="499606" y="1355271"/>
            <a:ext cx="11102490" cy="4932371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 dirty="0"/>
              <a:t>Tu należy dodać tekst w </a:t>
            </a:r>
            <a:r>
              <a:rPr lang="pl-PL" dirty="0" err="1"/>
              <a:t>punktorach</a:t>
            </a:r>
            <a:endParaRPr lang="pl-PL" dirty="0"/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zawartości 14"/>
          <p:cNvSpPr>
            <a:spLocks noGrp="1"/>
          </p:cNvSpPr>
          <p:nvPr>
            <p:ph sz="quarter" idx="14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9852174" y="220424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numeru slajdu 5"/>
          <p:cNvSpPr txBox="1">
            <a:spLocks/>
          </p:cNvSpPr>
          <p:nvPr userDrawn="1"/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rgbClr val="021E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E329B0-ED86-DB41-A94C-3952D890929F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ciągł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/>
          <p:cNvSpPr>
            <a:spLocks noGrp="1"/>
          </p:cNvSpPr>
          <p:nvPr>
            <p:ph type="body" sz="quarter" idx="17" hasCustomPrompt="1"/>
          </p:nvPr>
        </p:nvSpPr>
        <p:spPr>
          <a:xfrm>
            <a:off x="718457" y="1391527"/>
            <a:ext cx="10797949" cy="48933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1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1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0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 dirty="0"/>
              <a:t>Tu należy dodać tekst ciągły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-1" y="279771"/>
            <a:ext cx="9517529" cy="663794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/>
          <p:cNvSpPr/>
          <p:nvPr userDrawn="1"/>
        </p:nvSpPr>
        <p:spPr>
          <a:xfrm>
            <a:off x="9168232" y="276679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zawartości 14"/>
          <p:cNvSpPr>
            <a:spLocks noGrp="1"/>
          </p:cNvSpPr>
          <p:nvPr>
            <p:ph sz="quarter" idx="18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1" y="940171"/>
            <a:ext cx="5528234" cy="195358"/>
          </a:xfrm>
          <a:prstGeom prst="rect">
            <a:avLst/>
          </a:prstGeom>
          <a:solidFill>
            <a:srgbClr val="FEA3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D2179"/>
              </a:solidFill>
            </a:endParaRPr>
          </a:p>
        </p:txBody>
      </p:sp>
      <p:sp>
        <p:nvSpPr>
          <p:cNvPr id="12" name="Owal 11"/>
          <p:cNvSpPr/>
          <p:nvPr userDrawn="1"/>
        </p:nvSpPr>
        <p:spPr>
          <a:xfrm>
            <a:off x="5368691" y="937081"/>
            <a:ext cx="211437" cy="20591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numeru slajdu 5"/>
          <p:cNvSpPr txBox="1">
            <a:spLocks/>
          </p:cNvSpPr>
          <p:nvPr userDrawn="1"/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rgbClr val="021E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E329B0-ED86-DB41-A94C-3952D890929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05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ciągły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1" y="1574007"/>
            <a:ext cx="292512" cy="263974"/>
          </a:xfrm>
          <a:prstGeom prst="rect">
            <a:avLst/>
          </a:prstGeom>
        </p:spPr>
      </p:pic>
      <p:sp>
        <p:nvSpPr>
          <p:cNvPr id="6" name="Symbol zastępczy tekstu 2"/>
          <p:cNvSpPr>
            <a:spLocks noGrp="1"/>
          </p:cNvSpPr>
          <p:nvPr>
            <p:ph type="body" sz="quarter" idx="17" hasCustomPrompt="1"/>
          </p:nvPr>
        </p:nvSpPr>
        <p:spPr>
          <a:xfrm>
            <a:off x="1238866" y="1378017"/>
            <a:ext cx="5151844" cy="490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 sz="1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 sz="1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2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1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0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Tu należy dodać tekst ciągły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21E2C"/>
                </a:solidFill>
              </a:defRPr>
            </a:lvl1pPr>
          </a:lstStyle>
          <a:p>
            <a:fld id="{CBE329B0-ED86-DB41-A94C-3952D890929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-1" y="279771"/>
            <a:ext cx="9517529" cy="663794"/>
          </a:xfrm>
          <a:prstGeom prst="rect">
            <a:avLst/>
          </a:prstGeom>
          <a:solidFill>
            <a:srgbClr val="6D21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/>
          <p:cNvSpPr/>
          <p:nvPr userDrawn="1"/>
        </p:nvSpPr>
        <p:spPr>
          <a:xfrm>
            <a:off x="9168232" y="276679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14"/>
          <p:cNvSpPr>
            <a:spLocks noGrp="1"/>
          </p:cNvSpPr>
          <p:nvPr>
            <p:ph sz="quarter" idx="18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1" y="940171"/>
            <a:ext cx="5528234" cy="195358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D2179"/>
              </a:solidFill>
            </a:endParaRPr>
          </a:p>
        </p:txBody>
      </p:sp>
      <p:sp>
        <p:nvSpPr>
          <p:cNvPr id="14" name="Owal 13"/>
          <p:cNvSpPr/>
          <p:nvPr userDrawn="1"/>
        </p:nvSpPr>
        <p:spPr>
          <a:xfrm>
            <a:off x="5368691" y="937081"/>
            <a:ext cx="211437" cy="20591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obrazu 4"/>
          <p:cNvSpPr>
            <a:spLocks noGrp="1"/>
          </p:cNvSpPr>
          <p:nvPr>
            <p:ph type="pic" sz="quarter" idx="19" hasCustomPrompt="1"/>
          </p:nvPr>
        </p:nvSpPr>
        <p:spPr>
          <a:xfrm>
            <a:off x="6782528" y="1407448"/>
            <a:ext cx="4863965" cy="48746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798196"/>
                </a:solidFill>
              </a:defRPr>
            </a:lvl1pPr>
          </a:lstStyle>
          <a:p>
            <a:r>
              <a:rPr lang="pl-PL" b="0" i="0">
                <a:latin typeface="Arial" charset="0"/>
                <a:ea typeface="Arial" charset="0"/>
                <a:cs typeface="Arial" charset="0"/>
              </a:rPr>
              <a:t>Po kliknięciu należy wstawić obraz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53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w punktorach II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2"/>
          <p:cNvSpPr>
            <a:spLocks noGrp="1"/>
          </p:cNvSpPr>
          <p:nvPr>
            <p:ph type="body" sz="quarter" idx="18" hasCustomPrompt="1"/>
          </p:nvPr>
        </p:nvSpPr>
        <p:spPr>
          <a:xfrm>
            <a:off x="6503081" y="1459993"/>
            <a:ext cx="5165725" cy="4977320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0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8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400" b="0" i="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pl-PL"/>
              <a:t>Tu należy dodać tekst w </a:t>
            </a:r>
            <a:r>
              <a:rPr lang="pl-PL" err="1"/>
              <a:t>punktorach</a:t>
            </a:r>
            <a:endParaRPr lang="pl-PL"/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9"/>
          </p:nvPr>
        </p:nvSpPr>
        <p:spPr>
          <a:xfrm>
            <a:off x="580294" y="1458231"/>
            <a:ext cx="5157787" cy="4985431"/>
          </a:xfrm>
          <a:prstGeom prst="rect">
            <a:avLst/>
          </a:prstGeom>
        </p:spPr>
        <p:txBody>
          <a:bodyPr vert="horz"/>
          <a:lstStyle/>
          <a:p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-1" y="279771"/>
            <a:ext cx="9517529" cy="663794"/>
          </a:xfrm>
          <a:prstGeom prst="rect">
            <a:avLst/>
          </a:prstGeom>
          <a:solidFill>
            <a:srgbClr val="FEA3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/>
          <p:cNvSpPr/>
          <p:nvPr userDrawn="1"/>
        </p:nvSpPr>
        <p:spPr>
          <a:xfrm>
            <a:off x="9168232" y="276679"/>
            <a:ext cx="665069" cy="66506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14"/>
          <p:cNvSpPr>
            <a:spLocks noGrp="1"/>
          </p:cNvSpPr>
          <p:nvPr>
            <p:ph sz="quarter" idx="14" hasCustomPrompt="1"/>
          </p:nvPr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 typeface="Arial" charset="0"/>
              <a:buNone/>
              <a:defRPr sz="2400" b="0" i="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pl-PL" dirty="0"/>
              <a:t>Miejsce na nagłówek sekcji</a:t>
            </a:r>
          </a:p>
        </p:txBody>
      </p:sp>
      <p:cxnSp>
        <p:nvCxnSpPr>
          <p:cNvPr id="19" name="Łącznik prosty 18"/>
          <p:cNvCxnSpPr/>
          <p:nvPr userDrawn="1"/>
        </p:nvCxnSpPr>
        <p:spPr>
          <a:xfrm>
            <a:off x="10996705" y="298823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 userDrawn="1"/>
        </p:nvSpPr>
        <p:spPr>
          <a:xfrm>
            <a:off x="1" y="940171"/>
            <a:ext cx="5528234" cy="195358"/>
          </a:xfrm>
          <a:prstGeom prst="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6D2179"/>
              </a:solidFill>
            </a:endParaRPr>
          </a:p>
        </p:txBody>
      </p:sp>
      <p:sp>
        <p:nvSpPr>
          <p:cNvPr id="21" name="Owal 20"/>
          <p:cNvSpPr/>
          <p:nvPr userDrawn="1"/>
        </p:nvSpPr>
        <p:spPr>
          <a:xfrm>
            <a:off x="5368691" y="937081"/>
            <a:ext cx="211437" cy="205919"/>
          </a:xfrm>
          <a:prstGeom prst="ellipse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9852174" y="220424"/>
            <a:ext cx="94129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numeru slajdu 5"/>
          <p:cNvSpPr txBox="1">
            <a:spLocks/>
          </p:cNvSpPr>
          <p:nvPr userDrawn="1"/>
        </p:nvSpPr>
        <p:spPr>
          <a:xfrm>
            <a:off x="11496335" y="145440"/>
            <a:ext cx="582561" cy="32958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rgbClr val="021E2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E329B0-ED86-DB41-A94C-3952D890929F}" type="slidenum">
              <a:rPr lang="pl-PL" smtClean="0">
                <a:solidFill>
                  <a:srgbClr val="021E2C"/>
                </a:solidFill>
              </a:rPr>
              <a:pPr/>
              <a:t>‹#›</a:t>
            </a:fld>
            <a:endParaRPr lang="pl-PL" dirty="0">
              <a:solidFill>
                <a:srgbClr val="021E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1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6" r:id="rId5"/>
    <p:sldLayoutId id="2147483671" r:id="rId6"/>
    <p:sldLayoutId id="2147483675" r:id="rId7"/>
    <p:sldLayoutId id="2147483666" r:id="rId8"/>
    <p:sldLayoutId id="2147483669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B755831C-7B4C-27C0-41A1-6C9B438AB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2" y="1475955"/>
            <a:ext cx="6307435" cy="4696257"/>
          </a:xfrm>
          <a:prstGeom prst="rect">
            <a:avLst/>
          </a:prstGeom>
        </p:spPr>
      </p:pic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660" y="606949"/>
            <a:ext cx="7871807" cy="503999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Komunikacji Elektronicznej – zgłoszenie popytu cd.</a:t>
            </a:r>
          </a:p>
          <a:p>
            <a:pPr marL="0" indent="0">
              <a:buNone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04DD4BAF-D47B-83F0-B314-B6EA56003B3C}"/>
              </a:ext>
            </a:extLst>
          </p:cNvPr>
          <p:cNvSpPr txBox="1">
            <a:spLocks/>
          </p:cNvSpPr>
          <p:nvPr/>
        </p:nvSpPr>
        <p:spPr>
          <a:xfrm>
            <a:off x="674544" y="341411"/>
            <a:ext cx="7871807" cy="503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  <a:defRPr sz="2400" b="0" i="0" kern="120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b="0" i="0" kern="120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rgbClr val="79819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F293BB-2DF6-DC85-2099-85A73CBFDA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8" r="11193"/>
          <a:stretch/>
        </p:blipFill>
        <p:spPr>
          <a:xfrm>
            <a:off x="7664027" y="1482575"/>
            <a:ext cx="3672444" cy="466699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16A84FE-C9D3-379A-62FB-8BF7C1516A31}"/>
              </a:ext>
            </a:extLst>
          </p:cNvPr>
          <p:cNvSpPr txBox="1"/>
          <p:nvPr/>
        </p:nvSpPr>
        <p:spPr>
          <a:xfrm>
            <a:off x="870323" y="5738705"/>
            <a:ext cx="442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6D2179"/>
                </a:solidFill>
              </a:rPr>
              <a:t>wyszukiwarka.uke.gov.pl</a:t>
            </a:r>
          </a:p>
        </p:txBody>
      </p:sp>
    </p:spTree>
    <p:extLst>
      <p:ext uri="{BB962C8B-B14F-4D97-AF65-F5344CB8AC3E}">
        <p14:creationId xmlns:p14="http://schemas.microsoft.com/office/powerpoint/2010/main" val="31434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847" y="413154"/>
            <a:ext cx="7871807" cy="445489"/>
          </a:xfrm>
        </p:spPr>
        <p:txBody>
          <a:bodyPr/>
          <a:lstStyle/>
          <a:p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Sidusis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– zgłoszenie popytu</a:t>
            </a:r>
          </a:p>
        </p:txBody>
      </p:sp>
      <p:sp>
        <p:nvSpPr>
          <p:cNvPr id="17" name="Schemat blokowy: proces alternatywny 16">
            <a:extLst>
              <a:ext uri="{FF2B5EF4-FFF2-40B4-BE49-F238E27FC236}">
                <a16:creationId xmlns:a16="http://schemas.microsoft.com/office/drawing/2014/main" id="{A525F76D-9C7F-E019-9501-8C1B1C0D5D48}"/>
              </a:ext>
            </a:extLst>
          </p:cNvPr>
          <p:cNvSpPr/>
          <p:nvPr/>
        </p:nvSpPr>
        <p:spPr>
          <a:xfrm>
            <a:off x="333091" y="1342664"/>
            <a:ext cx="682906" cy="8218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C306BD-AB75-DA6A-1F86-EE1586D6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1" y="1342664"/>
            <a:ext cx="5855001" cy="38165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5B55C22-44ED-C047-B459-FF4BC1851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08" y="1157733"/>
            <a:ext cx="5677692" cy="5287113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736AF5EE-2571-9AA2-A272-09BFA108739B}"/>
              </a:ext>
            </a:extLst>
          </p:cNvPr>
          <p:cNvSpPr/>
          <p:nvPr/>
        </p:nvSpPr>
        <p:spPr>
          <a:xfrm>
            <a:off x="2509024" y="4583152"/>
            <a:ext cx="3586976" cy="669073"/>
          </a:xfrm>
          <a:prstGeom prst="rect">
            <a:avLst/>
          </a:prstGeom>
          <a:noFill/>
          <a:ln w="76200">
            <a:solidFill>
              <a:srgbClr val="2BD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B50C5E-5402-FBC1-A5B7-5EDD245998E8}"/>
              </a:ext>
            </a:extLst>
          </p:cNvPr>
          <p:cNvSpPr txBox="1"/>
          <p:nvPr/>
        </p:nvSpPr>
        <p:spPr>
          <a:xfrm>
            <a:off x="1127658" y="6077634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2BD0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www.internet.gov.pl</a:t>
            </a:r>
            <a:endParaRPr lang="pl-PL" sz="3600" dirty="0"/>
          </a:p>
        </p:txBody>
      </p:sp>
      <p:pic>
        <p:nvPicPr>
          <p:cNvPr id="16" name="Grafika 15" descr="Internet z wypełnieniem pełnym">
            <a:extLst>
              <a:ext uri="{FF2B5EF4-FFF2-40B4-BE49-F238E27FC236}">
                <a16:creationId xmlns:a16="http://schemas.microsoft.com/office/drawing/2014/main" id="{29339185-9BF7-6019-086C-CC26291F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97" y="5943600"/>
            <a:ext cx="914400" cy="914400"/>
          </a:xfrm>
          <a:prstGeom prst="rect">
            <a:avLst/>
          </a:prstGeom>
        </p:spPr>
      </p:pic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6F867986-BBD0-0958-A460-D60EA8C1FC90}"/>
              </a:ext>
            </a:extLst>
          </p:cNvPr>
          <p:cNvSpPr/>
          <p:nvPr/>
        </p:nvSpPr>
        <p:spPr>
          <a:xfrm rot="16200000">
            <a:off x="3863600" y="5390156"/>
            <a:ext cx="622256" cy="484632"/>
          </a:xfrm>
          <a:prstGeom prst="rightArrow">
            <a:avLst/>
          </a:prstGeom>
          <a:solidFill>
            <a:srgbClr val="2BD0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EE9934E2-A1BE-6AEC-060D-E1D652F13949}"/>
              </a:ext>
            </a:extLst>
          </p:cNvPr>
          <p:cNvSpPr/>
          <p:nvPr/>
        </p:nvSpPr>
        <p:spPr>
          <a:xfrm>
            <a:off x="7326351" y="1342664"/>
            <a:ext cx="4360052" cy="3340848"/>
          </a:xfrm>
          <a:prstGeom prst="rect">
            <a:avLst/>
          </a:prstGeom>
          <a:noFill/>
          <a:ln w="76200">
            <a:solidFill>
              <a:srgbClr val="2BD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D324C4BC-CB84-21D4-E2D4-C100BDA51884}"/>
              </a:ext>
            </a:extLst>
          </p:cNvPr>
          <p:cNvSpPr/>
          <p:nvPr/>
        </p:nvSpPr>
        <p:spPr>
          <a:xfrm>
            <a:off x="5974291" y="3639308"/>
            <a:ext cx="978408" cy="484632"/>
          </a:xfrm>
          <a:prstGeom prst="rightArrow">
            <a:avLst/>
          </a:prstGeom>
          <a:solidFill>
            <a:srgbClr val="2BD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847" y="318584"/>
            <a:ext cx="7871807" cy="445489"/>
          </a:xfrm>
        </p:spPr>
        <p:txBody>
          <a:bodyPr anchor="t"/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 jakiej podstawie Nexera podejmuje decyzję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 dalszej rozbudowie?</a:t>
            </a:r>
          </a:p>
        </p:txBody>
      </p:sp>
      <p:sp>
        <p:nvSpPr>
          <p:cNvPr id="17" name="Schemat blokowy: proces alternatywny 16">
            <a:extLst>
              <a:ext uri="{FF2B5EF4-FFF2-40B4-BE49-F238E27FC236}">
                <a16:creationId xmlns:a16="http://schemas.microsoft.com/office/drawing/2014/main" id="{A525F76D-9C7F-E019-9501-8C1B1C0D5D48}"/>
              </a:ext>
            </a:extLst>
          </p:cNvPr>
          <p:cNvSpPr/>
          <p:nvPr/>
        </p:nvSpPr>
        <p:spPr>
          <a:xfrm>
            <a:off x="333091" y="1342664"/>
            <a:ext cx="682906" cy="8218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D5DF3-0D24-807B-C712-1A696A0B455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endParaRPr lang="pl-PL" dirty="0"/>
          </a:p>
          <a:p>
            <a:pPr marL="514350" indent="-514350">
              <a:buFont typeface="Arial"/>
              <a:buAutoNum type="arabicPeriod"/>
            </a:pPr>
            <a:endParaRPr lang="pl-PL" dirty="0"/>
          </a:p>
          <a:p>
            <a:pPr marL="514350" indent="-514350">
              <a:buFont typeface="Arial"/>
              <a:buAutoNum type="arabicPeriod"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B5AB512-F992-E426-EE2B-A719E3FABE48}"/>
              </a:ext>
            </a:extLst>
          </p:cNvPr>
          <p:cNvSpPr txBox="1"/>
          <p:nvPr/>
        </p:nvSpPr>
        <p:spPr>
          <a:xfrm>
            <a:off x="1828800" y="1841580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pl-PL" sz="3600" b="1" dirty="0">
                <a:solidFill>
                  <a:srgbClr val="6D2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 Inwestycji</a:t>
            </a:r>
          </a:p>
          <a:p>
            <a:pPr marL="514350" indent="-514350" algn="ctr">
              <a:buAutoNum type="arabicPeriod"/>
            </a:pPr>
            <a:r>
              <a:rPr lang="pl-PL" sz="3600" b="1" dirty="0">
                <a:solidFill>
                  <a:srgbClr val="2BD0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z gminą/ miastem</a:t>
            </a:r>
          </a:p>
          <a:p>
            <a:pPr marL="514350" indent="-514350" algn="ctr">
              <a:buAutoNum type="arabicPeriod"/>
            </a:pPr>
            <a:r>
              <a:rPr lang="pl-PL" sz="3600" b="1" dirty="0">
                <a:solidFill>
                  <a:srgbClr val="FEA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Nasycenie usług na już wybudowanych zasięgach</a:t>
            </a:r>
          </a:p>
        </p:txBody>
      </p:sp>
      <p:pic>
        <p:nvPicPr>
          <p:cNvPr id="4" name="Obraz 3" descr="NEXERA_Logo_RGB_WhiteVers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764" y="4052991"/>
            <a:ext cx="6237088" cy="25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4170" y="3171999"/>
            <a:ext cx="4919958" cy="2958957"/>
          </a:xfrm>
          <a:prstGeom prst="rect">
            <a:avLst/>
          </a:prstGeom>
          <a:solidFill>
            <a:srgbClr val="021E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D8B1C7-543A-4440-A764-D677A70940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18" y="3351101"/>
            <a:ext cx="4612236" cy="268017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/>
                <a:cs typeface="Arial"/>
              </a:rPr>
              <a:t>Zasięg sieci – stan obecny</a:t>
            </a:r>
          </a:p>
          <a:p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Liczba gospodarstw domowych w zasięgu światłowodu </a:t>
            </a:r>
            <a:endParaRPr lang="pl-PL" dirty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785</a:t>
            </a:r>
          </a:p>
          <a:p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Liczba gospodarstw domowych korzystających </a:t>
            </a:r>
            <a:br>
              <a:rPr lang="pl-PL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ze światłowodu</a:t>
            </a:r>
          </a:p>
          <a:p>
            <a:pPr lvl="1">
              <a:buFont typeface="Arial"/>
              <a:buChar char="•"/>
            </a:pPr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223</a:t>
            </a:r>
          </a:p>
          <a:p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Wykorzystanie sieci (saturacja)</a:t>
            </a:r>
          </a:p>
          <a:p>
            <a:pPr lvl="1">
              <a:buFont typeface="Arial"/>
              <a:buChar char="•"/>
            </a:pPr>
            <a:r>
              <a:rPr lang="pl-PL" dirty="0">
                <a:solidFill>
                  <a:schemeClr val="bg1"/>
                </a:solidFill>
                <a:latin typeface="Arial"/>
                <a:cs typeface="Arial"/>
              </a:rPr>
              <a:t>28%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98D793C-DC9A-C54B-91B1-43DFE376EFA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r>
              <a:rPr lang="pl-PL" sz="2000" b="1" dirty="0">
                <a:latin typeface="Arial"/>
                <a:cs typeface="Arial"/>
              </a:rPr>
              <a:t>Inwestycja NEXERY w Gminie Mrocza – obecny stan (POPC)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D62FD8B-ED83-E50C-2333-3380F389D78F}"/>
              </a:ext>
            </a:extLst>
          </p:cNvPr>
          <p:cNvSpPr txBox="1"/>
          <p:nvPr/>
        </p:nvSpPr>
        <p:spPr>
          <a:xfrm>
            <a:off x="3048930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rgbClr val="00293A"/>
                </a:solidFill>
                <a:effectLst/>
                <a:latin typeface="Arial" panose="020B0604020202020204" pitchFamily="34" charset="0"/>
              </a:rPr>
              <a:t>n</a:t>
            </a:r>
            <a:endParaRPr lang="pl-PL" dirty="0"/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098D793C-DC9A-C54B-91B1-43DFE376EFAF}"/>
              </a:ext>
            </a:extLst>
          </p:cNvPr>
          <p:cNvSpPr txBox="1">
            <a:spLocks/>
          </p:cNvSpPr>
          <p:nvPr/>
        </p:nvSpPr>
        <p:spPr>
          <a:xfrm>
            <a:off x="532948" y="1421248"/>
            <a:ext cx="3982825" cy="503999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rgbClr val="FEA32B"/>
                </a:solidFill>
                <a:latin typeface="Arial"/>
                <a:cs typeface="Arial"/>
              </a:rPr>
              <a:t>Sieć dofinansowana </a:t>
            </a:r>
            <a:br>
              <a:rPr lang="pl-PL" sz="2000" b="1" dirty="0">
                <a:solidFill>
                  <a:srgbClr val="FEA32B"/>
                </a:solidFill>
                <a:latin typeface="Arial"/>
                <a:cs typeface="Arial"/>
              </a:rPr>
            </a:br>
            <a:r>
              <a:rPr lang="pl-PL" sz="2000" b="1" dirty="0">
                <a:solidFill>
                  <a:srgbClr val="FEA32B"/>
                </a:solidFill>
                <a:latin typeface="Arial"/>
                <a:cs typeface="Arial"/>
              </a:rPr>
              <a:t>ze środków unijnych</a:t>
            </a:r>
            <a:endParaRPr lang="en-GB" sz="2000" b="1" dirty="0">
              <a:solidFill>
                <a:srgbClr val="FEA32B"/>
              </a:solidFill>
              <a:latin typeface="Arial"/>
              <a:cs typeface="Arial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A65457A-D2BE-A1B0-CC0E-C0452CF6993C}"/>
              </a:ext>
            </a:extLst>
          </p:cNvPr>
          <p:cNvSpPr txBox="1"/>
          <p:nvPr/>
        </p:nvSpPr>
        <p:spPr>
          <a:xfrm>
            <a:off x="5870661" y="445313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FEA32B"/>
                </a:solidFill>
                <a:latin typeface="Arial"/>
                <a:cs typeface="Arial"/>
              </a:rPr>
              <a:t>Sieć finansowana ze środków własnych</a:t>
            </a:r>
            <a:endParaRPr lang="en-GB" sz="1800" b="1" dirty="0">
              <a:solidFill>
                <a:srgbClr val="FEA32B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17FCF6F-7A84-8577-2565-FD34A2629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5886"/>
              </p:ext>
            </p:extLst>
          </p:nvPr>
        </p:nvGraphicFramePr>
        <p:xfrm>
          <a:off x="5591376" y="1162519"/>
          <a:ext cx="6373426" cy="303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562">
                  <a:extLst>
                    <a:ext uri="{9D8B030D-6E8A-4147-A177-3AD203B41FA5}">
                      <a16:colId xmlns:a16="http://schemas.microsoft.com/office/drawing/2014/main" val="50016492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27225008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1007204700"/>
                    </a:ext>
                  </a:extLst>
                </a:gridCol>
                <a:gridCol w="700645">
                  <a:extLst>
                    <a:ext uri="{9D8B030D-6E8A-4147-A177-3AD203B41FA5}">
                      <a16:colId xmlns:a16="http://schemas.microsoft.com/office/drawing/2014/main" val="1330575948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1241132902"/>
                    </a:ext>
                  </a:extLst>
                </a:gridCol>
                <a:gridCol w="635742">
                  <a:extLst>
                    <a:ext uri="{9D8B030D-6E8A-4147-A177-3AD203B41FA5}">
                      <a16:colId xmlns:a16="http://schemas.microsoft.com/office/drawing/2014/main" val="308288999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Miejscowość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ilość GD korzystających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ilość GD nie korzystających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ilość GD w zasięgu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SATURACJA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ilość GD w promocji 1zł - 12msc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27972"/>
                  </a:ext>
                </a:extLst>
              </a:tr>
              <a:tr h="952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Kosowo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29%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81120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Kozia Góra Krajeńska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42%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33042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Matyldzin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22%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16685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Modrakowo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43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23%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8274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Mrocza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168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385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553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30%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378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89740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Wyrza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14%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51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020739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Suma końcowa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223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562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785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28%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555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65228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6B761AD-A1C7-5681-E5F4-604FA9039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91325"/>
              </p:ext>
            </p:extLst>
          </p:nvPr>
        </p:nvGraphicFramePr>
        <p:xfrm>
          <a:off x="7539385" y="5075245"/>
          <a:ext cx="2477407" cy="1299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475">
                  <a:extLst>
                    <a:ext uri="{9D8B030D-6E8A-4147-A177-3AD203B41FA5}">
                      <a16:colId xmlns:a16="http://schemas.microsoft.com/office/drawing/2014/main" val="1771787959"/>
                    </a:ext>
                  </a:extLst>
                </a:gridCol>
                <a:gridCol w="1293932">
                  <a:extLst>
                    <a:ext uri="{9D8B030D-6E8A-4147-A177-3AD203B41FA5}">
                      <a16:colId xmlns:a16="http://schemas.microsoft.com/office/drawing/2014/main" val="1349992934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Miejscowość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planowana ilość GD do podłączenia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352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MROCZA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169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3673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>
                          <a:effectLst/>
                        </a:rPr>
                        <a:t>Suma końcowa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169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2BD0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8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87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pic>
        <p:nvPicPr>
          <p:cNvPr id="8" name="Obraz 7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2822222" y="3504318"/>
            <a:ext cx="6557963" cy="2063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bg1"/>
                </a:solidFill>
                <a:latin typeface="Arial"/>
                <a:cs typeface="Arial"/>
              </a:rPr>
              <a:t>DYSKUSJA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/>
                <a:cs typeface="Arial"/>
              </a:rPr>
              <a:t>Cyfryzacja Gminy Mrocza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Arial"/>
                <a:cs typeface="Arial"/>
              </a:rPr>
              <a:t>Mrocza</a:t>
            </a:r>
            <a:r>
              <a:rPr lang="pl-PL" dirty="0"/>
              <a:t>, marzec 2023</a:t>
            </a:r>
          </a:p>
        </p:txBody>
      </p:sp>
    </p:spTree>
    <p:extLst>
      <p:ext uri="{BB962C8B-B14F-4D97-AF65-F5344CB8AC3E}">
        <p14:creationId xmlns:p14="http://schemas.microsoft.com/office/powerpoint/2010/main" val="422397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AE3C4B-0FA1-42A8-894D-450D4818E1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8457" y="1689447"/>
            <a:ext cx="5458875" cy="4893386"/>
          </a:xfrm>
        </p:spPr>
        <p:txBody>
          <a:bodyPr lIns="91440" tIns="45720" rIns="91440" bIns="45720" anchor="t"/>
          <a:lstStyle/>
          <a:p>
            <a:pPr>
              <a:lnSpc>
                <a:spcPct val="140000"/>
              </a:lnSpc>
            </a:pPr>
            <a:r>
              <a:rPr lang="pl-PL" sz="2000" b="1" dirty="0">
                <a:latin typeface="Arial"/>
                <a:cs typeface="Arial"/>
              </a:rPr>
              <a:t>1. Cel spotkania</a:t>
            </a:r>
            <a:endParaRPr lang="pl-PL" sz="2000" b="1" dirty="0"/>
          </a:p>
          <a:p>
            <a:pPr>
              <a:lnSpc>
                <a:spcPct val="140000"/>
              </a:lnSpc>
            </a:pPr>
            <a:r>
              <a:rPr lang="pl-PL" sz="2000" b="1" dirty="0">
                <a:latin typeface="Arial"/>
                <a:cs typeface="Arial"/>
              </a:rPr>
              <a:t>2. Kim jest Nexera ?</a:t>
            </a:r>
          </a:p>
          <a:p>
            <a:pPr>
              <a:lnSpc>
                <a:spcPct val="140000"/>
              </a:lnSpc>
            </a:pPr>
            <a:r>
              <a:rPr lang="pl-PL" sz="2000" b="1" dirty="0">
                <a:latin typeface="Arial"/>
                <a:cs typeface="Arial"/>
              </a:rPr>
              <a:t>3. Operatorzy w Gminie </a:t>
            </a:r>
            <a:r>
              <a:rPr lang="pl-PL" sz="2000" b="1" dirty="0">
                <a:solidFill>
                  <a:srgbClr val="2BD0B7"/>
                </a:solidFill>
                <a:latin typeface="Arial"/>
                <a:cs typeface="Arial"/>
              </a:rPr>
              <a:t>Mrocza</a:t>
            </a:r>
          </a:p>
          <a:p>
            <a:pPr>
              <a:lnSpc>
                <a:spcPct val="140000"/>
              </a:lnSpc>
            </a:pPr>
            <a:r>
              <a:rPr lang="pl-PL" sz="2000" b="1" dirty="0">
                <a:latin typeface="Arial"/>
                <a:cs typeface="Arial"/>
              </a:rPr>
              <a:t>4. Etapy powstawania sieci</a:t>
            </a:r>
          </a:p>
          <a:p>
            <a:pPr>
              <a:lnSpc>
                <a:spcPct val="140000"/>
              </a:lnSpc>
            </a:pPr>
            <a:r>
              <a:rPr lang="pl-PL" sz="2000" b="1" dirty="0"/>
              <a:t>5. Inwestycja w Gminie </a:t>
            </a:r>
            <a:r>
              <a:rPr lang="pl-PL" sz="2000" b="1" dirty="0">
                <a:solidFill>
                  <a:schemeClr val="accent2"/>
                </a:solidFill>
              </a:rPr>
              <a:t>Mrocza</a:t>
            </a:r>
          </a:p>
          <a:p>
            <a:pPr>
              <a:lnSpc>
                <a:spcPct val="140000"/>
              </a:lnSpc>
            </a:pPr>
            <a:r>
              <a:rPr lang="pl-PL" sz="2000" b="1" dirty="0"/>
              <a:t>6. Dyskusja</a:t>
            </a:r>
            <a:endParaRPr lang="pl-PL" sz="2000" dirty="0"/>
          </a:p>
          <a:p>
            <a:pPr marL="0" indent="0">
              <a:buNone/>
            </a:pPr>
            <a:endParaRPr lang="pl-PL" sz="1800" dirty="0"/>
          </a:p>
          <a:p>
            <a:pPr>
              <a:buChar char="•"/>
            </a:pPr>
            <a:endParaRPr lang="pl-PL" sz="2000" dirty="0"/>
          </a:p>
          <a:p>
            <a:endParaRPr lang="pl-PL" sz="1800" dirty="0"/>
          </a:p>
          <a:p>
            <a:pPr marL="457200" lvl="1" indent="0">
              <a:buNone/>
            </a:pPr>
            <a:endParaRPr lang="pl-PL" sz="1800" dirty="0"/>
          </a:p>
          <a:p>
            <a:pPr lvl="1"/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pl-PL" b="1" dirty="0">
                <a:sym typeface="Wingdings" panose="05000000000000000000" pitchFamily="2" charset="2"/>
              </a:rPr>
              <a:t>Agenda spotkania </a:t>
            </a:r>
          </a:p>
        </p:txBody>
      </p:sp>
      <p:pic>
        <p:nvPicPr>
          <p:cNvPr id="15" name="Obraz 14" descr="Obraz zawierający tekst, mapa&#10;&#10;&#10;&#10;Opis wygenerowany automatycznie">
            <a:extLst>
              <a:ext uri="{FF2B5EF4-FFF2-40B4-BE49-F238E27FC236}">
                <a16:creationId xmlns:a16="http://schemas.microsoft.com/office/drawing/2014/main" id="{D5480130-8678-4C5A-B19B-F12B6D8A5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69" y="1435997"/>
            <a:ext cx="5320535" cy="49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pl-PL" b="1" dirty="0">
                <a:sym typeface="Wingdings" panose="05000000000000000000" pitchFamily="2" charset="2"/>
              </a:rPr>
              <a:t>Kim jest NEXERA ?</a:t>
            </a:r>
          </a:p>
        </p:txBody>
      </p:sp>
      <p:sp>
        <p:nvSpPr>
          <p:cNvPr id="17" name="Schemat blokowy: proces alternatywny 16">
            <a:extLst>
              <a:ext uri="{FF2B5EF4-FFF2-40B4-BE49-F238E27FC236}">
                <a16:creationId xmlns:a16="http://schemas.microsoft.com/office/drawing/2014/main" id="{A525F76D-9C7F-E019-9501-8C1B1C0D5D48}"/>
              </a:ext>
            </a:extLst>
          </p:cNvPr>
          <p:cNvSpPr/>
          <p:nvPr/>
        </p:nvSpPr>
        <p:spPr>
          <a:xfrm>
            <a:off x="333091" y="1342664"/>
            <a:ext cx="682906" cy="8218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51BD0AE-9380-5EC6-08B5-2449ACE3BD41}"/>
              </a:ext>
            </a:extLst>
          </p:cNvPr>
          <p:cNvSpPr txBox="1"/>
          <p:nvPr/>
        </p:nvSpPr>
        <p:spPr>
          <a:xfrm>
            <a:off x="674078" y="2207287"/>
            <a:ext cx="718016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sz="1600" b="1" dirty="0"/>
              <a:t>Stabilny </a:t>
            </a:r>
            <a:r>
              <a:rPr lang="pl-PL" sz="1600" b="1" dirty="0" err="1"/>
              <a:t>internet</a:t>
            </a:r>
            <a:r>
              <a:rPr lang="pl-PL" sz="1600" b="1" dirty="0"/>
              <a:t>, niezależnie od pogody.</a:t>
            </a:r>
          </a:p>
          <a:p>
            <a:pPr marL="285750" indent="-285750">
              <a:buFont typeface="Arial"/>
              <a:buChar char="•"/>
            </a:pPr>
            <a:endParaRPr lang="pl-PL" sz="1600" b="1" dirty="0"/>
          </a:p>
          <a:p>
            <a:pPr marL="285750" indent="-285750">
              <a:buFont typeface="Arial"/>
              <a:buChar char="•"/>
            </a:pPr>
            <a:r>
              <a:rPr lang="pl-PL" sz="1600" b="1" dirty="0">
                <a:solidFill>
                  <a:srgbClr val="2BD0B7"/>
                </a:solidFill>
              </a:rPr>
              <a:t>Święty spokój (dzieci).</a:t>
            </a:r>
          </a:p>
          <a:p>
            <a:pPr marL="285750" indent="-285750">
              <a:buFont typeface="Arial"/>
              <a:buChar char="•"/>
            </a:pPr>
            <a:endParaRPr lang="pl-PL" sz="1600" b="1" dirty="0"/>
          </a:p>
          <a:p>
            <a:pPr marL="285750" indent="-285750">
              <a:buFont typeface="Arial"/>
              <a:buChar char="•"/>
            </a:pPr>
            <a:r>
              <a:rPr lang="pl-PL" sz="1600" b="1" dirty="0"/>
              <a:t>Praca zdalna na 100%.</a:t>
            </a:r>
          </a:p>
          <a:p>
            <a:pPr marL="285750" indent="-285750">
              <a:buFont typeface="Arial"/>
              <a:buChar char="•"/>
            </a:pPr>
            <a:endParaRPr lang="pl-PL" sz="1600" b="1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sz="1600" b="1" dirty="0">
                <a:solidFill>
                  <a:srgbClr val="2BD0B7"/>
                </a:solidFill>
              </a:rPr>
              <a:t>Radość ze spędzania czasu z rodziną oglądając film.</a:t>
            </a:r>
          </a:p>
          <a:p>
            <a:pPr marL="285750" indent="-285750">
              <a:buFont typeface="Arial"/>
              <a:buChar char="•"/>
            </a:pPr>
            <a:endParaRPr lang="pl-PL" sz="1600" b="1" dirty="0"/>
          </a:p>
          <a:p>
            <a:pPr marL="285750" indent="-285750">
              <a:buFont typeface="Arial"/>
              <a:buChar char="•"/>
            </a:pPr>
            <a:r>
              <a:rPr lang="pl-PL" sz="1600" b="1" dirty="0"/>
              <a:t>Wolność od liczenia, ile </a:t>
            </a:r>
            <a:r>
              <a:rPr lang="pl-PL" sz="1600" b="1" dirty="0" err="1"/>
              <a:t>internetu</a:t>
            </a:r>
            <a:r>
              <a:rPr lang="pl-PL" sz="1600" b="1" dirty="0"/>
              <a:t> się zużyło.</a:t>
            </a:r>
          </a:p>
          <a:p>
            <a:pPr marL="285750" indent="-285750">
              <a:buFont typeface="Arial"/>
              <a:buChar char="•"/>
            </a:pPr>
            <a:endParaRPr lang="pl-PL" sz="1600" b="1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l-PL" sz="1600" b="1" dirty="0">
                <a:solidFill>
                  <a:srgbClr val="2BD0B7"/>
                </a:solidFill>
              </a:rPr>
              <a:t>Swobodna praca na wielu urządzeniach jednocześnie.</a:t>
            </a:r>
          </a:p>
          <a:p>
            <a:pPr marL="285750" indent="-285750">
              <a:buFont typeface="Arial"/>
              <a:buChar char="•"/>
            </a:pPr>
            <a:endParaRPr lang="pl-PL" sz="1600" b="1" dirty="0"/>
          </a:p>
          <a:p>
            <a:pPr marL="285750" indent="-285750">
              <a:buFont typeface="Arial"/>
              <a:buChar char="•"/>
            </a:pPr>
            <a:r>
              <a:rPr lang="pl-PL" sz="1600" b="1" dirty="0"/>
              <a:t>Lekcje zdalne bez przerywania.</a:t>
            </a:r>
          </a:p>
          <a:p>
            <a:pPr marL="285750" indent="-285750">
              <a:buFont typeface="Arial"/>
              <a:buChar char="•"/>
            </a:pPr>
            <a:endParaRPr lang="pl-PL" sz="1600" b="1" dirty="0"/>
          </a:p>
          <a:p>
            <a:pPr marL="285750" indent="-285750">
              <a:buFont typeface="Arial"/>
              <a:buChar char="•"/>
            </a:pPr>
            <a:r>
              <a:rPr lang="pl-PL" sz="1600" b="1" dirty="0">
                <a:solidFill>
                  <a:srgbClr val="2BD0B7"/>
                </a:solidFill>
              </a:rPr>
              <a:t>Wnuczki chętniej przyjdą do babci?</a:t>
            </a:r>
          </a:p>
          <a:p>
            <a:endParaRPr lang="pl-PL" sz="24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8BCB399-40BC-625E-130D-AC9E1E63726D}"/>
              </a:ext>
            </a:extLst>
          </p:cNvPr>
          <p:cNvSpPr txBox="1"/>
          <p:nvPr/>
        </p:nvSpPr>
        <p:spPr>
          <a:xfrm>
            <a:off x="736898" y="1526102"/>
            <a:ext cx="496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Wierzymy, że każdy z nas zasługuje na: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5CB90D-795C-4AE3-E3C2-5B7B2B70C5C4}"/>
              </a:ext>
            </a:extLst>
          </p:cNvPr>
          <p:cNvSpPr txBox="1"/>
          <p:nvPr/>
        </p:nvSpPr>
        <p:spPr>
          <a:xfrm>
            <a:off x="5703516" y="5487985"/>
            <a:ext cx="58023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l-PL" sz="2800" b="1" dirty="0">
                <a:solidFill>
                  <a:srgbClr val="FEA32B"/>
                </a:solidFill>
              </a:rPr>
              <a:t>JEDEN KABEL </a:t>
            </a:r>
            <a:r>
              <a:rPr lang="pl-PL" sz="2800" b="1" dirty="0">
                <a:solidFill>
                  <a:srgbClr val="2BD0B7"/>
                </a:solidFill>
              </a:rPr>
              <a:t>Z INTERNETEM </a:t>
            </a:r>
            <a:br>
              <a:rPr lang="pl-PL" sz="2800" b="1" dirty="0">
                <a:solidFill>
                  <a:srgbClr val="2BD0B7"/>
                </a:solidFill>
              </a:rPr>
            </a:br>
            <a:r>
              <a:rPr lang="pl-PL" sz="2800" b="1" dirty="0">
                <a:solidFill>
                  <a:srgbClr val="021E2C"/>
                </a:solidFill>
              </a:rPr>
              <a:t>OD RÓŻNYCH DOSTAWCÓW</a:t>
            </a:r>
          </a:p>
        </p:txBody>
      </p:sp>
      <p:pic>
        <p:nvPicPr>
          <p:cNvPr id="21" name="Obraz 20" descr="Obraz zawierający tekst, mapa&#10;&#10;&#10;&#10;Opis wygenerowany automatycznie">
            <a:extLst>
              <a:ext uri="{FF2B5EF4-FFF2-40B4-BE49-F238E27FC236}">
                <a16:creationId xmlns:a16="http://schemas.microsoft.com/office/drawing/2014/main" id="{F8372E23-B449-5333-F89D-642EB1253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294" y="1313530"/>
            <a:ext cx="3961272" cy="36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55" y="361620"/>
            <a:ext cx="7871807" cy="503999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Operatorzy świadczący usługi w gminie Mrocza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1888697-214A-4478-60DD-7CDE4A57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18" y="1571268"/>
            <a:ext cx="8135485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050" y="339319"/>
            <a:ext cx="7871807" cy="503999"/>
          </a:xfrm>
        </p:spPr>
        <p:txBody>
          <a:bodyPr/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Kontakty do Operatorów gminie Mrocza</a:t>
            </a:r>
          </a:p>
        </p:txBody>
      </p:sp>
      <p:sp>
        <p:nvSpPr>
          <p:cNvPr id="17" name="Schemat blokowy: proces alternatywny 16">
            <a:extLst>
              <a:ext uri="{FF2B5EF4-FFF2-40B4-BE49-F238E27FC236}">
                <a16:creationId xmlns:a16="http://schemas.microsoft.com/office/drawing/2014/main" id="{A525F76D-9C7F-E019-9501-8C1B1C0D5D48}"/>
              </a:ext>
            </a:extLst>
          </p:cNvPr>
          <p:cNvSpPr/>
          <p:nvPr/>
        </p:nvSpPr>
        <p:spPr>
          <a:xfrm>
            <a:off x="333091" y="1342664"/>
            <a:ext cx="682906" cy="8218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C0B03A-7517-E445-FE09-1A25E2FF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53" y="1342664"/>
            <a:ext cx="9261656" cy="43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55" y="361620"/>
            <a:ext cx="7871807" cy="503999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powstawania sieci.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D4461EC-5793-D3AB-275F-C30D79FB5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6" y="1748272"/>
            <a:ext cx="8621328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krąglony prostokąt 1"/>
          <p:cNvSpPr/>
          <p:nvPr/>
        </p:nvSpPr>
        <p:spPr>
          <a:xfrm>
            <a:off x="364554" y="1669671"/>
            <a:ext cx="5762315" cy="3962531"/>
          </a:xfrm>
          <a:prstGeom prst="roundRect">
            <a:avLst/>
          </a:prstGeom>
          <a:solidFill>
            <a:srgbClr val="C3C3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5207" y="606948"/>
            <a:ext cx="7871807" cy="503999"/>
          </a:xfrm>
        </p:spPr>
        <p:txBody>
          <a:bodyPr lIns="91440" tIns="45720" rIns="91440" bIns="45720" anchor="ctr"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Inwestycja w gm. Mrocza</a:t>
            </a:r>
          </a:p>
          <a:p>
            <a:pPr marL="0" indent="0">
              <a:buNone/>
            </a:pPr>
            <a:endParaRPr lang="pl-P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49927B6-3FB9-5DDE-9C09-D972119138D5}"/>
              </a:ext>
            </a:extLst>
          </p:cNvPr>
          <p:cNvSpPr txBox="1"/>
          <p:nvPr/>
        </p:nvSpPr>
        <p:spPr>
          <a:xfrm>
            <a:off x="3187964" y="5869095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FEA32B"/>
                </a:solidFill>
                <a:latin typeface="+mj-lt"/>
              </a:rPr>
              <a:t>MAMY NA TO RADĘ!</a:t>
            </a:r>
          </a:p>
        </p:txBody>
      </p:sp>
      <p:sp>
        <p:nvSpPr>
          <p:cNvPr id="7" name="Zaokrąglony prostokąt 6"/>
          <p:cNvSpPr/>
          <p:nvPr/>
        </p:nvSpPr>
        <p:spPr>
          <a:xfrm>
            <a:off x="6196951" y="1633940"/>
            <a:ext cx="5762315" cy="3962531"/>
          </a:xfrm>
          <a:prstGeom prst="roundRect">
            <a:avLst/>
          </a:prstGeom>
          <a:solidFill>
            <a:srgbClr val="2BD0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7">
            <a:extLst>
              <a:ext uri="{FF2B5EF4-FFF2-40B4-BE49-F238E27FC236}">
                <a16:creationId xmlns:a16="http://schemas.microsoft.com/office/drawing/2014/main" id="{949927B6-3FB9-5DDE-9C09-D972119138D5}"/>
              </a:ext>
            </a:extLst>
          </p:cNvPr>
          <p:cNvSpPr txBox="1"/>
          <p:nvPr/>
        </p:nvSpPr>
        <p:spPr>
          <a:xfrm>
            <a:off x="1247115" y="3081932"/>
            <a:ext cx="41506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+mj-lt"/>
              </a:rPr>
              <a:t>BUDOWA DOFINANSOWANA</a:t>
            </a:r>
          </a:p>
        </p:txBody>
      </p:sp>
      <p:sp>
        <p:nvSpPr>
          <p:cNvPr id="10" name="pole tekstowe 7">
            <a:extLst>
              <a:ext uri="{FF2B5EF4-FFF2-40B4-BE49-F238E27FC236}">
                <a16:creationId xmlns:a16="http://schemas.microsoft.com/office/drawing/2014/main" id="{949927B6-3FB9-5DDE-9C09-D972119138D5}"/>
              </a:ext>
            </a:extLst>
          </p:cNvPr>
          <p:cNvSpPr txBox="1"/>
          <p:nvPr/>
        </p:nvSpPr>
        <p:spPr>
          <a:xfrm>
            <a:off x="7091272" y="2869826"/>
            <a:ext cx="41506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FFFF"/>
                </a:solidFill>
                <a:latin typeface="+mj-lt"/>
              </a:rPr>
              <a:t>BUDOWA ZE ŚRODKÓW WŁASNYCH</a:t>
            </a:r>
          </a:p>
        </p:txBody>
      </p:sp>
    </p:spTree>
    <p:extLst>
      <p:ext uri="{BB962C8B-B14F-4D97-AF65-F5344CB8AC3E}">
        <p14:creationId xmlns:p14="http://schemas.microsoft.com/office/powerpoint/2010/main" val="16456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9BC469F-7D23-4B1B-9D31-79DFBB16C56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96847" y="413154"/>
            <a:ext cx="7871807" cy="445489"/>
          </a:xfrm>
        </p:spPr>
        <p:txBody>
          <a:bodyPr/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Urząd Komunikacji Elektronicznej – zgłoszenie popytu</a:t>
            </a:r>
          </a:p>
        </p:txBody>
      </p:sp>
      <p:sp>
        <p:nvSpPr>
          <p:cNvPr id="17" name="Schemat blokowy: proces alternatywny 16">
            <a:extLst>
              <a:ext uri="{FF2B5EF4-FFF2-40B4-BE49-F238E27FC236}">
                <a16:creationId xmlns:a16="http://schemas.microsoft.com/office/drawing/2014/main" id="{A525F76D-9C7F-E019-9501-8C1B1C0D5D48}"/>
              </a:ext>
            </a:extLst>
          </p:cNvPr>
          <p:cNvSpPr/>
          <p:nvPr/>
        </p:nvSpPr>
        <p:spPr>
          <a:xfrm>
            <a:off x="333091" y="1342664"/>
            <a:ext cx="682906" cy="82180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8DB832-AB02-D627-B7C4-FBA3ACD6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" y="1342664"/>
            <a:ext cx="11998712" cy="431480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5EF6D57-566B-D32C-A24C-E2CBC93DFAC0}"/>
              </a:ext>
            </a:extLst>
          </p:cNvPr>
          <p:cNvSpPr/>
          <p:nvPr/>
        </p:nvSpPr>
        <p:spPr>
          <a:xfrm>
            <a:off x="96644" y="1865083"/>
            <a:ext cx="3635297" cy="365025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1CABB53-6490-D3B7-420D-717C31CEF53F}"/>
              </a:ext>
            </a:extLst>
          </p:cNvPr>
          <p:cNvSpPr/>
          <p:nvPr/>
        </p:nvSpPr>
        <p:spPr>
          <a:xfrm>
            <a:off x="4828478" y="3936380"/>
            <a:ext cx="1059366" cy="479503"/>
          </a:xfrm>
          <a:prstGeom prst="rect">
            <a:avLst/>
          </a:prstGeom>
          <a:noFill/>
          <a:ln w="76200">
            <a:solidFill>
              <a:srgbClr val="2BD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8184780F-16F2-B853-69E5-6124CBDFE167}"/>
              </a:ext>
            </a:extLst>
          </p:cNvPr>
          <p:cNvSpPr/>
          <p:nvPr/>
        </p:nvSpPr>
        <p:spPr>
          <a:xfrm rot="5400000">
            <a:off x="4096958" y="2447902"/>
            <a:ext cx="484632" cy="978408"/>
          </a:xfrm>
          <a:prstGeom prst="downArrow">
            <a:avLst/>
          </a:prstGeom>
          <a:solidFill>
            <a:srgbClr val="2BD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CD9B9D0F-445B-6734-7078-066444BC429E}"/>
              </a:ext>
            </a:extLst>
          </p:cNvPr>
          <p:cNvSpPr/>
          <p:nvPr/>
        </p:nvSpPr>
        <p:spPr>
          <a:xfrm rot="10800000">
            <a:off x="5115845" y="4536928"/>
            <a:ext cx="484632" cy="978408"/>
          </a:xfrm>
          <a:prstGeom prst="downArrow">
            <a:avLst/>
          </a:prstGeom>
          <a:solidFill>
            <a:srgbClr val="2BD0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4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Nexera_szablon_11.07.2018">
  <a:themeElements>
    <a:clrScheme name="Nexera ">
      <a:dk1>
        <a:srgbClr val="00293A"/>
      </a:dk1>
      <a:lt1>
        <a:srgbClr val="FFFFFF"/>
      </a:lt1>
      <a:dk2>
        <a:srgbClr val="0B5F62"/>
      </a:dk2>
      <a:lt2>
        <a:srgbClr val="FEFFFE"/>
      </a:lt2>
      <a:accent1>
        <a:srgbClr val="00293A"/>
      </a:accent1>
      <a:accent2>
        <a:srgbClr val="2BD4C3"/>
      </a:accent2>
      <a:accent3>
        <a:srgbClr val="00293A"/>
      </a:accent3>
      <a:accent4>
        <a:srgbClr val="0B5E61"/>
      </a:accent4>
      <a:accent5>
        <a:srgbClr val="798190"/>
      </a:accent5>
      <a:accent6>
        <a:srgbClr val="FEFFFF"/>
      </a:accent6>
      <a:hlink>
        <a:srgbClr val="FEFFFF"/>
      </a:hlink>
      <a:folHlink>
        <a:srgbClr val="FE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017 NEXERA_ppt template_PL" id="{E684BBC3-CA0D-F542-BA5E-5982193DF38B}" vid="{088C7709-D962-2B41-A4BB-6DDEC7E848F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eeb629-5cf0-4136-a7b0-50ba50ef835a">
      <UserInfo>
        <DisplayName/>
        <AccountId xsi:nil="true"/>
        <AccountType/>
      </UserInfo>
    </SharedWithUsers>
    <lcf76f155ced4ddcb4097134ff3c332f xmlns="d7171325-b98a-4027-a6a0-b0f211f88ff3">
      <Terms xmlns="http://schemas.microsoft.com/office/infopath/2007/PartnerControls"/>
    </lcf76f155ced4ddcb4097134ff3c332f>
    <TaxCatchAll xmlns="b9eeb629-5cf0-4136-a7b0-50ba50ef83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59A6A7247224BB866D6489B119B50" ma:contentTypeVersion="13" ma:contentTypeDescription="Create a new document." ma:contentTypeScope="" ma:versionID="67013c9f01baff461121ebd3c87c7f36">
  <xsd:schema xmlns:xsd="http://www.w3.org/2001/XMLSchema" xmlns:xs="http://www.w3.org/2001/XMLSchema" xmlns:p="http://schemas.microsoft.com/office/2006/metadata/properties" xmlns:ns2="d7171325-b98a-4027-a6a0-b0f211f88ff3" xmlns:ns3="b9eeb629-5cf0-4136-a7b0-50ba50ef835a" targetNamespace="http://schemas.microsoft.com/office/2006/metadata/properties" ma:root="true" ma:fieldsID="e91761e2cec47d52b38a7c98ea1588a3" ns2:_="" ns3:_="">
    <xsd:import namespace="d7171325-b98a-4027-a6a0-b0f211f88ff3"/>
    <xsd:import namespace="b9eeb629-5cf0-4136-a7b0-50ba50ef8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325-b98a-4027-a6a0-b0f211f88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3e37a24-3a5a-4e8c-91d5-ade93713bd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b629-5cf0-4136-a7b0-50ba50ef8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5cb826a-b63f-4715-ad15-869fcb259b28}" ma:internalName="TaxCatchAll" ma:showField="CatchAllData" ma:web="b9eeb629-5cf0-4136-a7b0-50ba50ef8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FEC05-B469-43A7-B2A0-01228FCD4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B2DFB-E028-4F4D-A809-E129C9A2D548}">
  <ds:schemaRefs>
    <ds:schemaRef ds:uri="http://purl.org/dc/terms/"/>
    <ds:schemaRef ds:uri="http://purl.org/dc/elements/1.1/"/>
    <ds:schemaRef ds:uri="http://schemas.microsoft.com/office/infopath/2007/PartnerControls"/>
    <ds:schemaRef ds:uri="b9eeb629-5cf0-4136-a7b0-50ba50ef835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d7171325-b98a-4027-a6a0-b0f211f88ff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D279E8C-C0BF-4D64-BBB8-61DC49277C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71325-b98a-4027-a6a0-b0f211f88ff3"/>
    <ds:schemaRef ds:uri="b9eeb629-5cf0-4136-a7b0-50ba50ef8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Nexera_szablon_11.07</Template>
  <TotalTime>11517</TotalTime>
  <Words>365</Words>
  <Application>Microsoft Office PowerPoint</Application>
  <PresentationFormat>Panoramiczny</PresentationFormat>
  <Paragraphs>121</Paragraphs>
  <Slides>14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Nexera_szablon_11.07.2018</vt:lpstr>
      <vt:lpstr>Prezentacja programu PowerPoint</vt:lpstr>
      <vt:lpstr>Cyfryzacja Gminy Mrocza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Pawel Biarda</dc:creator>
  <cp:lastModifiedBy>Miłosz Mickiewicz</cp:lastModifiedBy>
  <cp:revision>224</cp:revision>
  <dcterms:created xsi:type="dcterms:W3CDTF">2018-10-24T06:38:51Z</dcterms:created>
  <dcterms:modified xsi:type="dcterms:W3CDTF">2023-03-24T08:29:16Z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0x01010090159A6A7247224BB866D6489B119B50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